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9" r:id="rId21"/>
  </p:sldIdLst>
  <p:sldSz cx="9144000" cy="6858000" type="screen4x3"/>
  <p:notesSz cx="6858000" cy="9144000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obert" initials="R" lastIdx="0" clrIdx="0">
    <p:extLst>
      <p:ext uri="{19B8F6BF-5375-455C-9EA6-DF929625EA0E}">
        <p15:presenceInfo xmlns:p15="http://schemas.microsoft.com/office/powerpoint/2012/main" userId="Robert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FF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347" autoAdjust="0"/>
    <p:restoredTop sz="94660"/>
  </p:normalViewPr>
  <p:slideViewPr>
    <p:cSldViewPr>
      <p:cViewPr varScale="1">
        <p:scale>
          <a:sx n="98" d="100"/>
          <a:sy n="98" d="100"/>
        </p:scale>
        <p:origin x="96" y="1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7BA2087-42F1-4CA4-BF06-0257EB668C9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9E903B63-7D78-45D8-9A33-6D70293D55FC}">
      <dgm:prSet custT="1"/>
      <dgm:spPr/>
      <dgm:t>
        <a:bodyPr/>
        <a:lstStyle/>
        <a:p>
          <a:pPr algn="ctr" rtl="0"/>
          <a:endParaRPr lang="pl-PL" sz="1900" b="1" i="1" dirty="0"/>
        </a:p>
        <a:p>
          <a:pPr algn="ctr" rtl="0"/>
          <a:r>
            <a:rPr lang="pl-PL" sz="3200" b="1" i="1" dirty="0"/>
            <a:t>SEGREGACJA …</a:t>
          </a:r>
          <a:r>
            <a:rPr lang="pl-PL" sz="1900" b="1" i="1" dirty="0"/>
            <a:t/>
          </a:r>
          <a:br>
            <a:rPr lang="pl-PL" sz="1900" b="1" i="1" dirty="0"/>
          </a:br>
          <a:endParaRPr lang="pl-PL" sz="1900" i="1" dirty="0"/>
        </a:p>
      </dgm:t>
    </dgm:pt>
    <dgm:pt modelId="{1140CB20-69BD-4AB0-B751-3C5C33F5BDDB}" type="parTrans" cxnId="{288D9E80-14C5-4430-96D9-0281B90A3DAA}">
      <dgm:prSet/>
      <dgm:spPr/>
      <dgm:t>
        <a:bodyPr/>
        <a:lstStyle/>
        <a:p>
          <a:endParaRPr lang="pl-PL"/>
        </a:p>
      </dgm:t>
    </dgm:pt>
    <dgm:pt modelId="{DC91BFD4-9DC2-4486-A699-D73B9BADF741}" type="sibTrans" cxnId="{288D9E80-14C5-4430-96D9-0281B90A3DAA}">
      <dgm:prSet/>
      <dgm:spPr/>
      <dgm:t>
        <a:bodyPr/>
        <a:lstStyle/>
        <a:p>
          <a:endParaRPr lang="pl-PL"/>
        </a:p>
      </dgm:t>
    </dgm:pt>
    <dgm:pt modelId="{53607F19-313F-413B-AD92-487A8272AEFF}" type="pres">
      <dgm:prSet presAssocID="{57BA2087-42F1-4CA4-BF06-0257EB668C9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B013990E-8563-4B2E-BDB2-F987FA06E67B}" type="pres">
      <dgm:prSet presAssocID="{9E903B63-7D78-45D8-9A33-6D70293D55FC}" presName="parentText" presStyleLbl="node1" presStyleIdx="0" presStyleCnt="1" custLinFactNeighborX="92" custLinFactNeighborY="-4115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B7BD0150-CDF6-4AA4-895F-FBB29E97A5BA}" type="presOf" srcId="{57BA2087-42F1-4CA4-BF06-0257EB668C98}" destId="{53607F19-313F-413B-AD92-487A8272AEFF}" srcOrd="0" destOrd="0" presId="urn:microsoft.com/office/officeart/2005/8/layout/vList2"/>
    <dgm:cxn modelId="{288D9E80-14C5-4430-96D9-0281B90A3DAA}" srcId="{57BA2087-42F1-4CA4-BF06-0257EB668C98}" destId="{9E903B63-7D78-45D8-9A33-6D70293D55FC}" srcOrd="0" destOrd="0" parTransId="{1140CB20-69BD-4AB0-B751-3C5C33F5BDDB}" sibTransId="{DC91BFD4-9DC2-4486-A699-D73B9BADF741}"/>
    <dgm:cxn modelId="{49030478-3B08-4A8F-A233-2DC97D2055CC}" type="presOf" srcId="{9E903B63-7D78-45D8-9A33-6D70293D55FC}" destId="{B013990E-8563-4B2E-BDB2-F987FA06E67B}" srcOrd="0" destOrd="0" presId="urn:microsoft.com/office/officeart/2005/8/layout/vList2"/>
    <dgm:cxn modelId="{78CF1485-C70B-40ED-852B-530854B8E358}" type="presParOf" srcId="{53607F19-313F-413B-AD92-487A8272AEFF}" destId="{B013990E-8563-4B2E-BDB2-F987FA06E67B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A8CF5E8-25D8-48F3-B491-BEA50F2A8BD8}" type="doc">
      <dgm:prSet loTypeId="urn:microsoft.com/office/officeart/2005/8/layout/vList2" loCatId="list" qsTypeId="urn:microsoft.com/office/officeart/2005/8/quickstyle/3d4" qsCatId="3D" csTypeId="urn:microsoft.com/office/officeart/2005/8/colors/colorful3" csCatId="colorful" phldr="1"/>
      <dgm:spPr/>
      <dgm:t>
        <a:bodyPr/>
        <a:lstStyle/>
        <a:p>
          <a:endParaRPr lang="pl-PL"/>
        </a:p>
      </dgm:t>
    </dgm:pt>
    <dgm:pt modelId="{95C1B52B-81DF-46C2-AF1F-55D104E5E78A}">
      <dgm:prSet custT="1"/>
      <dgm:spPr/>
      <dgm:t>
        <a:bodyPr/>
        <a:lstStyle/>
        <a:p>
          <a:pPr algn="ctr" rtl="0"/>
          <a:r>
            <a:rPr lang="pl-PL" sz="2000" b="1" cap="none" spc="0" dirty="0">
              <a:ln w="12700"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rPr>
            <a:t>Do  Instalacji Mechaniczno – Biologicznego Przetwarzania Odpadów Komunalnych (MBP) w Bolesławiu </a:t>
          </a:r>
        </a:p>
        <a:p>
          <a:pPr algn="ctr" rtl="0"/>
          <a:r>
            <a:rPr lang="pl-PL" sz="2000" b="1" cap="none" spc="0" dirty="0">
              <a:ln w="12700"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rPr>
            <a:t>potocznie nazywanej sortownią .</a:t>
          </a:r>
          <a:r>
            <a:rPr lang="pl-PL" sz="1900" b="1" cap="none" spc="0" dirty="0">
              <a:ln w="12700"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rPr>
            <a:t/>
          </a:r>
          <a:br>
            <a:rPr lang="pl-PL" sz="1900" b="1" cap="none" spc="0" dirty="0">
              <a:ln w="12700"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rPr>
          </a:br>
          <a:endParaRPr lang="pl-PL" sz="1900" dirty="0"/>
        </a:p>
      </dgm:t>
    </dgm:pt>
    <dgm:pt modelId="{EEAFE315-9399-4860-82CD-485E81F44438}" type="parTrans" cxnId="{6910A6A1-B468-4F1B-8AD7-48920FF7A6F9}">
      <dgm:prSet/>
      <dgm:spPr/>
      <dgm:t>
        <a:bodyPr/>
        <a:lstStyle/>
        <a:p>
          <a:endParaRPr lang="pl-PL"/>
        </a:p>
      </dgm:t>
    </dgm:pt>
    <dgm:pt modelId="{C7904D21-A2C0-4F6E-84AD-0A4B11F74B52}" type="sibTrans" cxnId="{6910A6A1-B468-4F1B-8AD7-48920FF7A6F9}">
      <dgm:prSet/>
      <dgm:spPr/>
      <dgm:t>
        <a:bodyPr/>
        <a:lstStyle/>
        <a:p>
          <a:endParaRPr lang="pl-PL"/>
        </a:p>
      </dgm:t>
    </dgm:pt>
    <dgm:pt modelId="{E9ED2EA7-B4FF-4F85-8091-971E14496E89}" type="pres">
      <dgm:prSet presAssocID="{1A8CF5E8-25D8-48F3-B491-BEA50F2A8BD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E802D971-D1EF-452A-9223-1B2775D83505}" type="pres">
      <dgm:prSet presAssocID="{95C1B52B-81DF-46C2-AF1F-55D104E5E78A}" presName="parentText" presStyleLbl="node1" presStyleIdx="0" presStyleCnt="1" custLinFactNeighborX="-367" custLinFactNeighborY="300">
        <dgm:presLayoutVars>
          <dgm:chMax val="0"/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pl-PL"/>
        </a:p>
      </dgm:t>
    </dgm:pt>
  </dgm:ptLst>
  <dgm:cxnLst>
    <dgm:cxn modelId="{BC0C62C2-72B7-4D9C-A184-451EF6726A4C}" type="presOf" srcId="{1A8CF5E8-25D8-48F3-B491-BEA50F2A8BD8}" destId="{E9ED2EA7-B4FF-4F85-8091-971E14496E89}" srcOrd="0" destOrd="0" presId="urn:microsoft.com/office/officeart/2005/8/layout/vList2"/>
    <dgm:cxn modelId="{6910A6A1-B468-4F1B-8AD7-48920FF7A6F9}" srcId="{1A8CF5E8-25D8-48F3-B491-BEA50F2A8BD8}" destId="{95C1B52B-81DF-46C2-AF1F-55D104E5E78A}" srcOrd="0" destOrd="0" parTransId="{EEAFE315-9399-4860-82CD-485E81F44438}" sibTransId="{C7904D21-A2C0-4F6E-84AD-0A4B11F74B52}"/>
    <dgm:cxn modelId="{59F3ED39-8011-4697-A26C-4B2622A6B306}" type="presOf" srcId="{95C1B52B-81DF-46C2-AF1F-55D104E5E78A}" destId="{E802D971-D1EF-452A-9223-1B2775D83505}" srcOrd="0" destOrd="0" presId="urn:microsoft.com/office/officeart/2005/8/layout/vList2"/>
    <dgm:cxn modelId="{186720AD-251E-464D-AF6B-33779E176BFE}" type="presParOf" srcId="{E9ED2EA7-B4FF-4F85-8091-971E14496E89}" destId="{E802D971-D1EF-452A-9223-1B2775D83505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pl-PL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pl-PL"/>
          </a:p>
        </p:txBody>
      </p:sp>
      <p:sp>
        <p:nvSpPr>
          <p:cNvPr id="194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94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pl-PL"/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B7F634C-BD97-4A23-9634-EB56170A95D8}" type="slidenum">
              <a:rPr lang="pl-PL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4334348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F91461A-4495-4A07-9E58-C2783F6D7FF4}" type="slidenum">
              <a:rPr lang="pl-PL"/>
              <a:pPr/>
              <a:t>6</a:t>
            </a:fld>
            <a:endParaRPr lang="pl-PL"/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662922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7F634C-BD97-4A23-9634-EB56170A95D8}" type="slidenum">
              <a:rPr lang="pl-PL" smtClean="0"/>
              <a:pPr/>
              <a:t>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756454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7F634C-BD97-4A23-9634-EB56170A95D8}" type="slidenum">
              <a:rPr lang="pl-PL" smtClean="0"/>
              <a:pPr/>
              <a:t>10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241176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7F634C-BD97-4A23-9634-EB56170A95D8}" type="slidenum">
              <a:rPr lang="pl-PL" smtClean="0"/>
              <a:pPr/>
              <a:t>20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599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ytuł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17" name="Podtytuł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/>
              <a:t>Kliknij, aby edytować styl wzorca podtytułu</a:t>
            </a:r>
            <a:endParaRPr kumimoji="0" lang="en-US"/>
          </a:p>
        </p:txBody>
      </p:sp>
      <p:sp>
        <p:nvSpPr>
          <p:cNvPr id="30" name="Symbol zastępczy daty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9" name="Symbol zastępczy stopki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27" name="Symbol zastępczy numeru slajd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E8382-AA2A-4B12-A6B7-07D9CF43CF3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034AC-55D4-411F-8B35-7EC59F080F3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056F9-0740-4F11-B84C-AFBCD28B251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D98D3-B661-4548-8507-7C99932F2EE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8587E-6608-49C8-A4ED-5EDD398EAB3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0CF55-C5F0-427E-AF72-D78F99F16A6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558B7-E139-4960-AA08-A9E8BC60C36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E223A-297E-49C1-A94C-E9E24158CEB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F40EC-ECFD-40C4-856E-3AA29C5BAE70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AB84A-D8BC-4B6B-A1CE-5A9DFFA6835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ze ściętym i zaokrąglonym rogiem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Trójkąt prostokątny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20FE53AD-68F0-47A0-9A16-D151D5C9193F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l-PL"/>
              <a:t>Kliknij ikonę, aby dodać obraz</a:t>
            </a:r>
            <a:endParaRPr kumimoji="0" lang="en-US" dirty="0"/>
          </a:p>
        </p:txBody>
      </p:sp>
      <p:sp>
        <p:nvSpPr>
          <p:cNvPr id="10" name="Dowolny kształt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Dowolny kształt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owolny kształt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Dowolny kształt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Symbol zastępczy tytułu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0" name="Symbol zastępczy tekstu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l-PL"/>
              <a:t>Kliknij, aby edytować style wzorca tekstu</a:t>
            </a:r>
          </a:p>
          <a:p>
            <a:pPr lvl="1" eaLnBrk="1" latinLnBrk="0" hangingPunct="1"/>
            <a:r>
              <a:rPr kumimoji="0" lang="pl-PL"/>
              <a:t>Drugi poziom</a:t>
            </a:r>
          </a:p>
          <a:p>
            <a:pPr lvl="2" eaLnBrk="1" latinLnBrk="0" hangingPunct="1"/>
            <a:r>
              <a:rPr kumimoji="0" lang="pl-PL"/>
              <a:t>Trzeci poziom</a:t>
            </a:r>
          </a:p>
          <a:p>
            <a:pPr lvl="3" eaLnBrk="1" latinLnBrk="0" hangingPunct="1"/>
            <a:r>
              <a:rPr kumimoji="0" lang="pl-PL"/>
              <a:t>Czwarty poziom</a:t>
            </a:r>
          </a:p>
          <a:p>
            <a:pPr lvl="4" eaLnBrk="1" latinLnBrk="0" hangingPunct="1"/>
            <a:r>
              <a:rPr kumimoji="0" lang="pl-PL"/>
              <a:t>Piąty poziom</a:t>
            </a:r>
            <a:endParaRPr kumimoji="0" lang="en-US"/>
          </a:p>
        </p:txBody>
      </p:sp>
      <p:sp>
        <p:nvSpPr>
          <p:cNvPr id="10" name="Symbol zastępczy daty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22" name="Symbol zastępczy stopki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18" name="Symbol zastępczy numeru slajdu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4C75036-CD8F-4567-A8A8-865ACD50A74C}" type="slidenum">
              <a:rPr lang="pl-PL" smtClean="0"/>
              <a:pPr/>
              <a:t>‹#›</a:t>
            </a:fld>
            <a:endParaRPr lang="pl-PL"/>
          </a:p>
        </p:txBody>
      </p:sp>
      <p:grpSp>
        <p:nvGrpSpPr>
          <p:cNvPr id="2" name="Grupa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Dowolny kształt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Dowolny kształt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7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12.png"/><Relationship Id="rId4" Type="http://schemas.openxmlformats.org/officeDocument/2006/relationships/diagramLayout" Target="../diagrams/layout2.xml"/><Relationship Id="rId9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80000"/>
                <a:satMod val="400000"/>
              </a:schemeClr>
            </a:gs>
            <a:gs pos="9000">
              <a:schemeClr val="bg2">
                <a:tint val="83000"/>
                <a:satMod val="320000"/>
              </a:schemeClr>
            </a:gs>
            <a:gs pos="100000">
              <a:schemeClr val="bg2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 descr="3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87849">
            <a:off x="600649" y="3935406"/>
            <a:ext cx="2720673" cy="1797588"/>
          </a:xfrm>
          <a:prstGeom prst="rect">
            <a:avLst/>
          </a:prstGeom>
        </p:spPr>
      </p:pic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27050" y="-168890"/>
            <a:ext cx="6089900" cy="3001962"/>
          </a:xfrm>
        </p:spPr>
        <p:txBody>
          <a:bodyPr/>
          <a:lstStyle/>
          <a:p>
            <a:pPr algn="ctr"/>
            <a:endParaRPr lang="pl-PL" dirty="0"/>
          </a:p>
          <a:p>
            <a:pPr algn="ctr"/>
            <a:endParaRPr lang="pl-PL" dirty="0"/>
          </a:p>
          <a:p>
            <a:pPr algn="ctr"/>
            <a:endParaRPr lang="pl-PL" sz="3600" dirty="0"/>
          </a:p>
          <a:p>
            <a:pPr algn="ctr"/>
            <a:r>
              <a:rPr lang="pl-PL" sz="3600" dirty="0"/>
              <a:t>ODPADY</a:t>
            </a:r>
          </a:p>
          <a:p>
            <a:pPr algn="ctr"/>
            <a:r>
              <a:rPr lang="pl-PL" sz="3600" dirty="0"/>
              <a:t>Od początku … do końca</a:t>
            </a: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xmlns="" id="{E67B848A-A962-45A1-8C8D-02F7D528E26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4431599"/>
            <a:ext cx="3316172" cy="188948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ole tekstowe 5"/>
          <p:cNvSpPr txBox="1"/>
          <p:nvPr/>
        </p:nvSpPr>
        <p:spPr>
          <a:xfrm>
            <a:off x="1259632" y="404664"/>
            <a:ext cx="7128792" cy="830997"/>
          </a:xfrm>
          <a:prstGeom prst="rect">
            <a:avLst/>
          </a:prstGeom>
          <a:ln>
            <a:solidFill>
              <a:srgbClr val="FFC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l-PL" sz="2400" b="1" dirty="0">
                <a:solidFill>
                  <a:srgbClr val="7030A0"/>
                </a:solidFill>
              </a:rPr>
              <a:t>Miejsce doczyszczania surowców wtórnych czyli główne miejsce pracy naszych Pracowników </a:t>
            </a:r>
          </a:p>
        </p:txBody>
      </p:sp>
      <p:sp>
        <p:nvSpPr>
          <p:cNvPr id="7" name="Podtytuł 6"/>
          <p:cNvSpPr>
            <a:spLocks noGrp="1"/>
          </p:cNvSpPr>
          <p:nvPr>
            <p:ph type="subTitle" idx="1"/>
          </p:nvPr>
        </p:nvSpPr>
        <p:spPr>
          <a:xfrm>
            <a:off x="251520" y="5805264"/>
            <a:ext cx="5832648" cy="792088"/>
          </a:xfrm>
        </p:spPr>
        <p:txBody>
          <a:bodyPr>
            <a:normAutofit fontScale="70000" lnSpcReduction="20000"/>
          </a:bodyPr>
          <a:lstStyle/>
          <a:p>
            <a:pPr algn="ctr"/>
            <a:r>
              <a:rPr lang="pl-PL" dirty="0"/>
              <a:t>To tutaj powstają surowce takie jak: metal żelazny, metal nieżelazny, papier, tworzywa sztuczne (HDPE/PP czyli tzw. twardy plastik, butelki PET, folia) </a:t>
            </a:r>
          </a:p>
        </p:txBody>
      </p:sp>
      <p:pic>
        <p:nvPicPr>
          <p:cNvPr id="8" name="Obraz 7" descr="10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19672" y="1340768"/>
            <a:ext cx="6480720" cy="4304358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xmlns="" id="{13B91ADF-6593-4E03-8907-2DD8AF6298C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5603" y="6043090"/>
            <a:ext cx="1331641" cy="76245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08062" y="678546"/>
            <a:ext cx="7127875" cy="704120"/>
          </a:xfrm>
        </p:spPr>
        <p:txBody>
          <a:bodyPr/>
          <a:lstStyle/>
          <a:p>
            <a:pPr algn="ctr">
              <a:lnSpc>
                <a:spcPct val="80000"/>
              </a:lnSpc>
            </a:pPr>
            <a:r>
              <a:rPr lang="pl-PL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EFEKT NASZEJ PRACY</a:t>
            </a:r>
          </a:p>
        </p:txBody>
      </p:sp>
      <p:pic>
        <p:nvPicPr>
          <p:cNvPr id="7" name="Obraz 6" descr="DSC0058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1589" y="1628800"/>
            <a:ext cx="3995936" cy="3315529"/>
          </a:xfrm>
          <a:prstGeom prst="rect">
            <a:avLst/>
          </a:prstGeom>
        </p:spPr>
      </p:pic>
      <p:pic>
        <p:nvPicPr>
          <p:cNvPr id="9" name="Obraz 8" descr="DSC0083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60032" y="1628800"/>
            <a:ext cx="3816424" cy="3312368"/>
          </a:xfrm>
          <a:prstGeom prst="rect">
            <a:avLst/>
          </a:prstGeom>
        </p:spPr>
      </p:pic>
      <p:sp>
        <p:nvSpPr>
          <p:cNvPr id="10" name="pole tekstowe 9"/>
          <p:cNvSpPr txBox="1"/>
          <p:nvPr/>
        </p:nvSpPr>
        <p:spPr>
          <a:xfrm>
            <a:off x="487085" y="5158933"/>
            <a:ext cx="39604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/>
              <a:t>Każdy asortyment osobno w boksie, a następnie …</a:t>
            </a:r>
          </a:p>
        </p:txBody>
      </p:sp>
      <p:sp>
        <p:nvSpPr>
          <p:cNvPr id="11" name="pole tekstowe 10"/>
          <p:cNvSpPr txBox="1"/>
          <p:nvPr/>
        </p:nvSpPr>
        <p:spPr>
          <a:xfrm>
            <a:off x="4860032" y="5158933"/>
            <a:ext cx="3240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/>
              <a:t>… belowany celem zmniejszenia jego objętości</a:t>
            </a:r>
          </a:p>
        </p:txBody>
      </p:sp>
      <p:pic>
        <p:nvPicPr>
          <p:cNvPr id="12" name="Obraz 11">
            <a:extLst>
              <a:ext uri="{FF2B5EF4-FFF2-40B4-BE49-F238E27FC236}">
                <a16:creationId xmlns:a16="http://schemas.microsoft.com/office/drawing/2014/main" xmlns="" id="{67110D45-F6C3-4869-9368-A77A589D07F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5603" y="6043090"/>
            <a:ext cx="1331641" cy="76245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ole tekstowe 5"/>
          <p:cNvSpPr txBox="1"/>
          <p:nvPr/>
        </p:nvSpPr>
        <p:spPr>
          <a:xfrm>
            <a:off x="1547664" y="594657"/>
            <a:ext cx="23762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dirty="0"/>
              <a:t>I co dalej ?</a:t>
            </a:r>
          </a:p>
        </p:txBody>
      </p:sp>
      <p:pic>
        <p:nvPicPr>
          <p:cNvPr id="8" name="Obraz 7" descr="DSC_009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43808" y="1464944"/>
            <a:ext cx="4464496" cy="3305682"/>
          </a:xfrm>
          <a:prstGeom prst="rect">
            <a:avLst/>
          </a:prstGeom>
        </p:spPr>
      </p:pic>
      <p:sp>
        <p:nvSpPr>
          <p:cNvPr id="9" name="pole tekstowe 8"/>
          <p:cNvSpPr txBox="1"/>
          <p:nvPr/>
        </p:nvSpPr>
        <p:spPr>
          <a:xfrm>
            <a:off x="611560" y="4770626"/>
            <a:ext cx="8208912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/>
              <a:t>Zbelowane surowce są wywożone na plac składowy i przekazywany podmiotom zewnętrznym zajmującym się recyklingiem </a:t>
            </a:r>
          </a:p>
          <a:p>
            <a:pPr algn="ctr"/>
            <a:endParaRPr lang="pl-PL" b="1" dirty="0">
              <a:solidFill>
                <a:srgbClr val="FF0000"/>
              </a:solidFill>
            </a:endParaRPr>
          </a:p>
          <a:p>
            <a:pPr algn="ctr"/>
            <a:r>
              <a:rPr lang="pl-PL" b="1" dirty="0">
                <a:solidFill>
                  <a:srgbClr val="FF0000"/>
                </a:solidFill>
              </a:rPr>
              <a:t> </a:t>
            </a:r>
            <a:r>
              <a:rPr lang="pl-PL" sz="2800" b="1" dirty="0">
                <a:solidFill>
                  <a:srgbClr val="FF0000"/>
                </a:solidFill>
              </a:rPr>
              <a:t>Dlaczego ?</a:t>
            </a: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xmlns="" id="{120DDF2B-EB02-40AD-A94C-402E8960FB1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5603" y="6043090"/>
            <a:ext cx="1331641" cy="76245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3548" y="997259"/>
            <a:ext cx="7704212" cy="1639653"/>
          </a:xfrm>
        </p:spPr>
        <p:txBody>
          <a:bodyPr>
            <a:normAutofit fontScale="25000" lnSpcReduction="20000"/>
          </a:bodyPr>
          <a:lstStyle/>
          <a:p>
            <a:pPr algn="ctr">
              <a:lnSpc>
                <a:spcPct val="170000"/>
              </a:lnSpc>
            </a:pPr>
            <a:r>
              <a:rPr lang="pl-PL" sz="7400" dirty="0"/>
              <a:t>Dzięki odzyskowi surowców wtórnych na składowiska  trafia mniejsza ilość odpadów,  a dodatkowo  mniejszy udział produktów wykorzystywanych do produkcji  np.:</a:t>
            </a:r>
          </a:p>
        </p:txBody>
      </p:sp>
      <p:pic>
        <p:nvPicPr>
          <p:cNvPr id="7" name="Obraz 6" descr="wszystko_duz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3429000"/>
            <a:ext cx="2884565" cy="1584176"/>
          </a:xfrm>
          <a:prstGeom prst="rect">
            <a:avLst/>
          </a:prstGeom>
        </p:spPr>
      </p:pic>
      <p:pic>
        <p:nvPicPr>
          <p:cNvPr id="8" name="Obraz 7" descr="d2f614394e31b4f648b489337d2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28184" y="2636913"/>
            <a:ext cx="2088232" cy="2828504"/>
          </a:xfrm>
          <a:prstGeom prst="rect">
            <a:avLst/>
          </a:prstGeom>
        </p:spPr>
      </p:pic>
      <p:cxnSp>
        <p:nvCxnSpPr>
          <p:cNvPr id="10" name="Łącznik prosty ze strzałką 9"/>
          <p:cNvCxnSpPr/>
          <p:nvPr/>
        </p:nvCxnSpPr>
        <p:spPr>
          <a:xfrm>
            <a:off x="3635896" y="4077072"/>
            <a:ext cx="2520280" cy="0"/>
          </a:xfrm>
          <a:prstGeom prst="straightConnector1">
            <a:avLst/>
          </a:prstGeom>
          <a:ln w="762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Obraz 8">
            <a:extLst>
              <a:ext uri="{FF2B5EF4-FFF2-40B4-BE49-F238E27FC236}">
                <a16:creationId xmlns:a16="http://schemas.microsoft.com/office/drawing/2014/main" xmlns="" id="{71FADC73-2DDA-4820-A605-DDB01E2A9E4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5603" y="6043090"/>
            <a:ext cx="1331641" cy="76245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ole tekstowe 5"/>
          <p:cNvSpPr txBox="1"/>
          <p:nvPr/>
        </p:nvSpPr>
        <p:spPr>
          <a:xfrm>
            <a:off x="2123728" y="476672"/>
            <a:ext cx="4824536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l-PL" dirty="0"/>
              <a:t>ALE TO NIE WSZYSTKO …</a:t>
            </a:r>
          </a:p>
        </p:txBody>
      </p:sp>
      <p:sp>
        <p:nvSpPr>
          <p:cNvPr id="7" name="pole tekstowe 6"/>
          <p:cNvSpPr txBox="1"/>
          <p:nvPr/>
        </p:nvSpPr>
        <p:spPr>
          <a:xfrm>
            <a:off x="683568" y="1340768"/>
            <a:ext cx="77048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/>
              <a:t>W ramach działania instalacji MBP wytwarzana jest frakcja </a:t>
            </a:r>
            <a:r>
              <a:rPr lang="pl-PL" dirty="0" err="1"/>
              <a:t>biodegradowalna</a:t>
            </a:r>
            <a:r>
              <a:rPr lang="pl-PL" dirty="0"/>
              <a:t> (np. resztki jedzenia, mokry papier itp.) która trafia do bioreaktorów</a:t>
            </a:r>
          </a:p>
        </p:txBody>
      </p:sp>
      <p:sp>
        <p:nvSpPr>
          <p:cNvPr id="8" name="Podtytu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10" name="Obraz 9" descr="DSC_0085.JPG"/>
          <p:cNvPicPr>
            <a:picLocks noChangeAspect="1"/>
          </p:cNvPicPr>
          <p:nvPr/>
        </p:nvPicPr>
        <p:blipFill>
          <a:blip r:embed="rId2" cstate="print"/>
          <a:srcRect l="37586"/>
          <a:stretch>
            <a:fillRect/>
          </a:stretch>
        </p:blipFill>
        <p:spPr>
          <a:xfrm>
            <a:off x="4427984" y="3905672"/>
            <a:ext cx="4716016" cy="2952328"/>
          </a:xfrm>
          <a:prstGeom prst="rect">
            <a:avLst/>
          </a:prstGeom>
        </p:spPr>
      </p:pic>
      <p:pic>
        <p:nvPicPr>
          <p:cNvPr id="9" name="Obraz 8" descr="DSC_009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2204865"/>
            <a:ext cx="4133256" cy="2664296"/>
          </a:xfrm>
          <a:prstGeom prst="rect">
            <a:avLst/>
          </a:prstGeom>
        </p:spPr>
      </p:pic>
      <p:pic>
        <p:nvPicPr>
          <p:cNvPr id="11" name="Obraz 10">
            <a:extLst>
              <a:ext uri="{FF2B5EF4-FFF2-40B4-BE49-F238E27FC236}">
                <a16:creationId xmlns:a16="http://schemas.microsoft.com/office/drawing/2014/main" xmlns="" id="{B54177E0-990B-4DDB-9A78-241233820D3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6004807"/>
            <a:ext cx="1331641" cy="76245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636838"/>
            <a:ext cx="6400800" cy="3001962"/>
          </a:xfrm>
        </p:spPr>
        <p:txBody>
          <a:bodyPr/>
          <a:lstStyle/>
          <a:p>
            <a:endParaRPr lang="pl-PL"/>
          </a:p>
          <a:p>
            <a:endParaRPr lang="pl-PL"/>
          </a:p>
        </p:txBody>
      </p:sp>
      <p:sp>
        <p:nvSpPr>
          <p:cNvPr id="6" name="pole tekstowe 5"/>
          <p:cNvSpPr txBox="1"/>
          <p:nvPr/>
        </p:nvSpPr>
        <p:spPr>
          <a:xfrm>
            <a:off x="1815058" y="710496"/>
            <a:ext cx="56886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b="1" dirty="0">
                <a:solidFill>
                  <a:srgbClr val="FF0000"/>
                </a:solidFill>
              </a:rPr>
              <a:t>A CO TO JEST  ?</a:t>
            </a:r>
          </a:p>
        </p:txBody>
      </p:sp>
      <p:pic>
        <p:nvPicPr>
          <p:cNvPr id="7" name="Obraz 6" descr="DSC0059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74230" y="1412776"/>
            <a:ext cx="5791373" cy="4343529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xmlns="" id="{6E7746B0-01D2-475C-82B0-5E99E3E61F9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5603" y="6043090"/>
            <a:ext cx="1331641" cy="76245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 descr="DSC0059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41884" y="931413"/>
            <a:ext cx="6660232" cy="4995173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xmlns="" id="{238A229A-1A08-4185-B502-E23FCFAC652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5603" y="6043090"/>
            <a:ext cx="1331641" cy="76245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57290" y="1071546"/>
            <a:ext cx="6660000" cy="3857652"/>
          </a:xfrm>
        </p:spPr>
        <p:txBody>
          <a:bodyPr>
            <a:normAutofit/>
          </a:bodyPr>
          <a:lstStyle/>
          <a:p>
            <a:pPr algn="ctr">
              <a:lnSpc>
                <a:spcPct val="80000"/>
              </a:lnSpc>
            </a:pPr>
            <a:r>
              <a:rPr lang="pl-PL" sz="2800" spc="300" dirty="0" err="1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Elektrośmieci</a:t>
            </a:r>
            <a:r>
              <a:rPr lang="pl-PL" sz="2800" spc="300" dirty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</a:p>
          <a:p>
            <a:pPr algn="ctr">
              <a:lnSpc>
                <a:spcPct val="80000"/>
              </a:lnSpc>
            </a:pPr>
            <a:endParaRPr lang="pl-PL" sz="2800" b="1" dirty="0"/>
          </a:p>
          <a:p>
            <a:pPr algn="ctr">
              <a:lnSpc>
                <a:spcPct val="80000"/>
              </a:lnSpc>
            </a:pPr>
            <a:r>
              <a:rPr lang="pl-PL" sz="2800" dirty="0"/>
              <a:t>to zużyty sprzęt elektryczny i elektroniczny.</a:t>
            </a:r>
          </a:p>
          <a:p>
            <a:pPr algn="ctr">
              <a:lnSpc>
                <a:spcPct val="80000"/>
              </a:lnSpc>
            </a:pPr>
            <a:r>
              <a:rPr lang="pl-PL" sz="2800" dirty="0"/>
              <a:t>Są nimi nieużywane, przestarzałe lub zepsute pralki, lodówki, komputery, telefony, świetlówki i żarówki energooszczędne, telewizory, sprzęt audio, żelazka, telefony, wiertarki i inne podobne sprzęty. </a:t>
            </a:r>
          </a:p>
        </p:txBody>
      </p:sp>
      <p:pic>
        <p:nvPicPr>
          <p:cNvPr id="5" name="Obraz 4" descr="DSC0059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2642" y="327075"/>
            <a:ext cx="7128792" cy="5346593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xmlns="" id="{D76B21E3-A1FB-485F-82AA-592DF276422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5603" y="6043090"/>
            <a:ext cx="1331641" cy="76245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55650" y="1285860"/>
            <a:ext cx="7488238" cy="4303380"/>
          </a:xfrm>
        </p:spPr>
        <p:txBody>
          <a:bodyPr>
            <a:normAutofit/>
          </a:bodyPr>
          <a:lstStyle/>
          <a:p>
            <a:pPr algn="ctr">
              <a:lnSpc>
                <a:spcPct val="90000"/>
              </a:lnSpc>
            </a:pPr>
            <a:r>
              <a:rPr lang="pl-PL" sz="2400" b="1" u="sng" dirty="0">
                <a:solidFill>
                  <a:srgbClr val="FFFF00"/>
                </a:solidFill>
              </a:rPr>
              <a:t>PRZERZUCARKA ODPADÓW</a:t>
            </a:r>
            <a:r>
              <a:rPr lang="pl-PL" sz="2400" u="sng" dirty="0"/>
              <a:t> </a:t>
            </a:r>
          </a:p>
          <a:p>
            <a:pPr algn="ctr">
              <a:lnSpc>
                <a:spcPct val="90000"/>
              </a:lnSpc>
            </a:pPr>
            <a:endParaRPr lang="pl-PL" sz="2400" dirty="0">
              <a:solidFill>
                <a:srgbClr val="92D050"/>
              </a:solidFill>
            </a:endParaRPr>
          </a:p>
          <a:p>
            <a:pPr algn="ctr">
              <a:lnSpc>
                <a:spcPct val="90000"/>
              </a:lnSpc>
            </a:pPr>
            <a:r>
              <a:rPr lang="pl-PL" sz="2400" dirty="0">
                <a:solidFill>
                  <a:srgbClr val="002060"/>
                </a:solidFill>
              </a:rPr>
              <a:t>Wykorzystywana do napowietrzania odpadu pochodzącego z bioreaktorów, a znajdującego się na placu dojrzewania. </a:t>
            </a:r>
          </a:p>
          <a:p>
            <a:pPr algn="ctr">
              <a:lnSpc>
                <a:spcPct val="90000"/>
              </a:lnSpc>
            </a:pPr>
            <a:r>
              <a:rPr lang="pl-PL" sz="2400" dirty="0">
                <a:solidFill>
                  <a:srgbClr val="002060"/>
                </a:solidFill>
              </a:rPr>
              <a:t>Po zakończeniu procesu odpad ten nazywany jest </a:t>
            </a:r>
            <a:r>
              <a:rPr lang="pl-PL" sz="2400" dirty="0" err="1">
                <a:solidFill>
                  <a:srgbClr val="002060"/>
                </a:solidFill>
              </a:rPr>
              <a:t>stabilizatem</a:t>
            </a:r>
            <a:r>
              <a:rPr lang="pl-PL" sz="2400" dirty="0">
                <a:solidFill>
                  <a:srgbClr val="002060"/>
                </a:solidFill>
              </a:rPr>
              <a:t> i podlega składowaniu na składowisku.</a:t>
            </a:r>
          </a:p>
          <a:p>
            <a:pPr algn="ctr">
              <a:lnSpc>
                <a:spcPct val="90000"/>
              </a:lnSpc>
            </a:pPr>
            <a:endParaRPr lang="pl-PL" sz="24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pPr algn="ctr">
              <a:lnSpc>
                <a:spcPct val="90000"/>
              </a:lnSpc>
            </a:pPr>
            <a:r>
              <a:rPr lang="pl-PL" sz="2400" dirty="0">
                <a:solidFill>
                  <a:srgbClr val="FFFF00"/>
                </a:solidFill>
                <a:sym typeface="Wingdings" pitchFamily="2" charset="2"/>
              </a:rPr>
              <a:t> </a:t>
            </a:r>
            <a:r>
              <a:rPr lang="pl-PL" sz="2400" dirty="0">
                <a:solidFill>
                  <a:srgbClr val="FFFF00"/>
                </a:solidFill>
              </a:rPr>
              <a:t>Ale o składowisku następnym razem </a:t>
            </a:r>
            <a:r>
              <a:rPr lang="pl-PL" sz="2400" dirty="0">
                <a:solidFill>
                  <a:srgbClr val="FFFF00"/>
                </a:solidFill>
                <a:sym typeface="Wingdings" pitchFamily="2" charset="2"/>
              </a:rPr>
              <a:t></a:t>
            </a:r>
            <a:endParaRPr lang="pl-PL" sz="2400" dirty="0">
              <a:solidFill>
                <a:srgbClr val="FFFF00"/>
              </a:solidFill>
            </a:endParaRPr>
          </a:p>
          <a:p>
            <a:pPr algn="ctr">
              <a:lnSpc>
                <a:spcPct val="90000"/>
              </a:lnSpc>
            </a:pPr>
            <a:endParaRPr lang="pl-PL" sz="24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xmlns="" id="{7A35D956-D74A-426D-9FEA-8ED3C762C80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5603" y="6043090"/>
            <a:ext cx="1331641" cy="76245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ole tekstowe 6"/>
          <p:cNvSpPr txBox="1"/>
          <p:nvPr/>
        </p:nvSpPr>
        <p:spPr>
          <a:xfrm>
            <a:off x="1871700" y="1916832"/>
            <a:ext cx="540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>
                <a:solidFill>
                  <a:srgbClr val="FFFF00"/>
                </a:solidFill>
              </a:rPr>
              <a:t>Czy taki odpad możemy wrzucić do kosza w domu z innymi odpadami ???? </a:t>
            </a:r>
          </a:p>
        </p:txBody>
      </p:sp>
      <p:pic>
        <p:nvPicPr>
          <p:cNvPr id="9" name="Obraz 8" descr="bateri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75756" y="2708920"/>
            <a:ext cx="4392488" cy="2910023"/>
          </a:xfrm>
          <a:prstGeom prst="rect">
            <a:avLst/>
          </a:prstGeom>
        </p:spPr>
      </p:pic>
      <p:sp>
        <p:nvSpPr>
          <p:cNvPr id="3" name="Podtytuł 2">
            <a:extLst>
              <a:ext uri="{FF2B5EF4-FFF2-40B4-BE49-F238E27FC236}">
                <a16:creationId xmlns:a16="http://schemas.microsoft.com/office/drawing/2014/main" xmlns="" id="{D859CDA1-EC44-4023-B5D3-3B7ACECDC4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87624" y="823139"/>
            <a:ext cx="6840760" cy="805661"/>
          </a:xfrm>
        </p:spPr>
        <p:txBody>
          <a:bodyPr/>
          <a:lstStyle/>
          <a:p>
            <a:pPr algn="ctr"/>
            <a:r>
              <a:rPr lang="pl-PL" dirty="0"/>
              <a:t>I na koniec pytanie … </a:t>
            </a:r>
          </a:p>
        </p:txBody>
      </p:sp>
      <p:pic>
        <p:nvPicPr>
          <p:cNvPr id="11" name="Obraz 10">
            <a:extLst>
              <a:ext uri="{FF2B5EF4-FFF2-40B4-BE49-F238E27FC236}">
                <a16:creationId xmlns:a16="http://schemas.microsoft.com/office/drawing/2014/main" xmlns="" id="{C60136A3-E409-4056-863C-A66EF7CF8DD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5603" y="6043090"/>
            <a:ext cx="1331641" cy="76245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/>
          <p:cNvSpPr>
            <a:spLocks noGrp="1"/>
          </p:cNvSpPr>
          <p:nvPr>
            <p:ph type="title"/>
          </p:nvPr>
        </p:nvSpPr>
        <p:spPr>
          <a:xfrm>
            <a:off x="428596" y="486856"/>
            <a:ext cx="8258204" cy="1729611"/>
          </a:xfrm>
        </p:spPr>
        <p:txBody>
          <a:bodyPr>
            <a:normAutofit fontScale="90000"/>
          </a:bodyPr>
          <a:lstStyle/>
          <a:p>
            <a:pPr algn="ctr"/>
            <a:r>
              <a:rPr lang="pl-PL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dirty="0">
                <a:latin typeface="Times New Roman" pitchFamily="18" charset="0"/>
                <a:cs typeface="Times New Roman" pitchFamily="18" charset="0"/>
              </a:rPr>
            </a:br>
            <a:r>
              <a:rPr lang="pl-PL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dirty="0">
                <a:latin typeface="Times New Roman" pitchFamily="18" charset="0"/>
                <a:cs typeface="Times New Roman" pitchFamily="18" charset="0"/>
              </a:rPr>
            </a:br>
            <a:r>
              <a:rPr lang="pl-PL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dirty="0">
                <a:latin typeface="Times New Roman" pitchFamily="18" charset="0"/>
                <a:cs typeface="Times New Roman" pitchFamily="18" charset="0"/>
              </a:rPr>
            </a:br>
            <a:r>
              <a:rPr lang="pl-PL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dirty="0">
                <a:latin typeface="Times New Roman" pitchFamily="18" charset="0"/>
                <a:cs typeface="Times New Roman" pitchFamily="18" charset="0"/>
              </a:rPr>
            </a:br>
            <a:r>
              <a:rPr lang="pl-PL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dirty="0">
                <a:latin typeface="Times New Roman" pitchFamily="18" charset="0"/>
                <a:cs typeface="Times New Roman" pitchFamily="18" charset="0"/>
              </a:rPr>
            </a:br>
            <a:r>
              <a:rPr lang="pl-PL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dirty="0">
                <a:latin typeface="Times New Roman" pitchFamily="18" charset="0"/>
                <a:cs typeface="Times New Roman" pitchFamily="18" charset="0"/>
              </a:rPr>
            </a:br>
            <a:r>
              <a:rPr lang="pl-PL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dirty="0">
                <a:latin typeface="Times New Roman" pitchFamily="18" charset="0"/>
                <a:cs typeface="Times New Roman" pitchFamily="18" charset="0"/>
              </a:rPr>
            </a:br>
            <a:r>
              <a:rPr lang="pl-PL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dirty="0">
                <a:latin typeface="Times New Roman" pitchFamily="18" charset="0"/>
                <a:cs typeface="Times New Roman" pitchFamily="18" charset="0"/>
              </a:rPr>
            </a:br>
            <a:r>
              <a:rPr lang="pl-PL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 to są odpady i skąd się biorą?</a:t>
            </a:r>
            <a:r>
              <a:rPr lang="pl-PL" i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i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</a:br>
            <a:endParaRPr lang="pl-PL" i="1" dirty="0">
              <a:solidFill>
                <a:srgbClr val="3333FF"/>
              </a:solidFill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428596" y="1571612"/>
            <a:ext cx="8229600" cy="4525963"/>
          </a:xfrm>
        </p:spPr>
        <p:txBody>
          <a:bodyPr>
            <a:normAutofit/>
          </a:bodyPr>
          <a:lstStyle/>
          <a:p>
            <a:pPr algn="ctr">
              <a:buFontTx/>
              <a:buNone/>
            </a:pPr>
            <a:endParaRPr lang="pl-PL" b="1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FontTx/>
              <a:buNone/>
            </a:pPr>
            <a:endParaRPr lang="pl-PL" b="1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FontTx/>
              <a:buNone/>
            </a:pPr>
            <a:endParaRPr lang="pl-PL" b="1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FontTx/>
              <a:buNone/>
            </a:pPr>
            <a:endParaRPr lang="pl-PL" b="1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FontTx/>
              <a:buNone/>
            </a:pPr>
            <a:endParaRPr lang="pl-PL" b="1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FontTx/>
              <a:buNone/>
            </a:pPr>
            <a:endParaRPr lang="pl-PL" b="1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FontTx/>
              <a:buNone/>
            </a:pPr>
            <a:endParaRPr lang="pl-PL" b="1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FontTx/>
              <a:buNone/>
            </a:pPr>
            <a:r>
              <a:rPr lang="pl-PL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ODPADY </a:t>
            </a:r>
            <a:r>
              <a:rPr lang="pl-PL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dirty="0">
                <a:latin typeface="Times New Roman" pitchFamily="18" charset="0"/>
                <a:cs typeface="Times New Roman" pitchFamily="18" charset="0"/>
              </a:rPr>
              <a:t>oznaczają każdą rzecz, która jest nam zbędna </a:t>
            </a:r>
          </a:p>
          <a:p>
            <a:pPr algn="ctr">
              <a:buFontTx/>
              <a:buNone/>
            </a:pPr>
            <a:r>
              <a:rPr lang="pl-PL" dirty="0">
                <a:latin typeface="Times New Roman" pitchFamily="18" charset="0"/>
                <a:cs typeface="Times New Roman" pitchFamily="18" charset="0"/>
              </a:rPr>
              <a:t>i którą wyrzucamy do …..</a:t>
            </a:r>
          </a:p>
        </p:txBody>
      </p:sp>
      <p:pic>
        <p:nvPicPr>
          <p:cNvPr id="5" name="Obraz 4" descr="z-otwartą-pokrywą-czekolada-bar-23151160.jpg"/>
          <p:cNvPicPr>
            <a:picLocks noChangeAspect="1"/>
          </p:cNvPicPr>
          <p:nvPr/>
        </p:nvPicPr>
        <p:blipFill>
          <a:blip r:embed="rId2" cstate="print"/>
          <a:srcRect r="11734" b="1322"/>
          <a:stretch>
            <a:fillRect/>
          </a:stretch>
        </p:blipFill>
        <p:spPr>
          <a:xfrm rot="16200000">
            <a:off x="3208485" y="1220615"/>
            <a:ext cx="2636528" cy="3910026"/>
          </a:xfrm>
          <a:prstGeom prst="rect">
            <a:avLst/>
          </a:prstGeom>
        </p:spPr>
      </p:pic>
      <p:sp>
        <p:nvSpPr>
          <p:cNvPr id="6" name="pole tekstowe 5"/>
          <p:cNvSpPr txBox="1"/>
          <p:nvPr/>
        </p:nvSpPr>
        <p:spPr>
          <a:xfrm>
            <a:off x="395302" y="2357430"/>
            <a:ext cx="22478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/>
              <a:t>To co lubimy i jest nam potrzebne</a:t>
            </a:r>
          </a:p>
        </p:txBody>
      </p:sp>
      <p:cxnSp>
        <p:nvCxnSpPr>
          <p:cNvPr id="9" name="Łącznik prosty ze strzałką 8"/>
          <p:cNvCxnSpPr/>
          <p:nvPr/>
        </p:nvCxnSpPr>
        <p:spPr>
          <a:xfrm>
            <a:off x="642910" y="3000372"/>
            <a:ext cx="2857520" cy="1588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2" name="pole tekstowe 11"/>
          <p:cNvSpPr txBox="1"/>
          <p:nvPr/>
        </p:nvSpPr>
        <p:spPr>
          <a:xfrm>
            <a:off x="6643702" y="2571744"/>
            <a:ext cx="20717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/>
              <a:t>To co jest nam zbędne</a:t>
            </a:r>
          </a:p>
        </p:txBody>
      </p:sp>
      <p:cxnSp>
        <p:nvCxnSpPr>
          <p:cNvPr id="14" name="Łącznik prosty ze strzałką 13"/>
          <p:cNvCxnSpPr/>
          <p:nvPr/>
        </p:nvCxnSpPr>
        <p:spPr>
          <a:xfrm rot="10800000" flipV="1">
            <a:off x="4786314" y="3286124"/>
            <a:ext cx="2286016" cy="85725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9" name="Łącznik prosty 18"/>
          <p:cNvCxnSpPr/>
          <p:nvPr/>
        </p:nvCxnSpPr>
        <p:spPr>
          <a:xfrm>
            <a:off x="7072330" y="3286124"/>
            <a:ext cx="142876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1" name="Obraz 10">
            <a:extLst>
              <a:ext uri="{FF2B5EF4-FFF2-40B4-BE49-F238E27FC236}">
                <a16:creationId xmlns:a16="http://schemas.microsoft.com/office/drawing/2014/main" xmlns="" id="{517272DE-B82E-4367-9D11-6438E93FB41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5603" y="6043090"/>
            <a:ext cx="1331641" cy="76245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build="p"/>
      <p:bldP spid="6" grpId="0"/>
      <p:bldP spid="1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1" descr="rodzina-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122427">
            <a:off x="33406" y="2151141"/>
            <a:ext cx="4398640" cy="2332530"/>
          </a:xfrm>
          <a:prstGeom prst="rect">
            <a:avLst/>
          </a:prstGeom>
          <a:solidFill>
            <a:schemeClr val="accent1">
              <a:alpha val="0"/>
            </a:schemeClr>
          </a:solidFill>
          <a:effectLst>
            <a:softEdge rad="317500"/>
          </a:effectLst>
        </p:spPr>
      </p:pic>
      <p:sp>
        <p:nvSpPr>
          <p:cNvPr id="419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95536" y="692696"/>
            <a:ext cx="7929618" cy="769858"/>
          </a:xfrm>
        </p:spPr>
        <p:txBody>
          <a:bodyPr>
            <a:normAutofit/>
          </a:bodyPr>
          <a:lstStyle/>
          <a:p>
            <a:pPr algn="ctr">
              <a:lnSpc>
                <a:spcPct val="80000"/>
              </a:lnSpc>
            </a:pPr>
            <a:endParaRPr lang="pl-PL" sz="2400" b="1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endParaRPr lang="pl-PL" sz="2400" b="1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endParaRPr lang="pl-PL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2123728" y="1988840"/>
            <a:ext cx="6480720" cy="15511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45720" lvl="0" algn="ctr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0BD0D9"/>
              </a:buClr>
              <a:buSzPct val="95000"/>
            </a:pPr>
            <a:r>
              <a:rPr lang="pl-PL" sz="9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pl-PL" sz="96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NIE  !!! </a:t>
            </a:r>
            <a:endParaRPr lang="pl-PL" sz="9600" i="1" dirty="0">
              <a:solidFill>
                <a:srgbClr val="FF0000"/>
              </a:solidFill>
              <a:latin typeface="Constantia"/>
              <a:cs typeface="+mn-cs"/>
            </a:endParaRPr>
          </a:p>
          <a:p>
            <a:endParaRPr lang="pl-PL" dirty="0"/>
          </a:p>
        </p:txBody>
      </p:sp>
      <p:sp>
        <p:nvSpPr>
          <p:cNvPr id="7" name="pole tekstowe 6"/>
          <p:cNvSpPr txBox="1"/>
          <p:nvPr/>
        </p:nvSpPr>
        <p:spPr>
          <a:xfrm>
            <a:off x="4446671" y="3313462"/>
            <a:ext cx="40940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/>
              <a:t>Dlaczego ? </a:t>
            </a:r>
          </a:p>
          <a:p>
            <a:pPr algn="ctr"/>
            <a:r>
              <a:rPr lang="pl-PL" dirty="0"/>
              <a:t>Bo jest to odpad który trafiając na składowisko mógłby być niebezpieczny dla środowiska </a:t>
            </a:r>
          </a:p>
          <a:p>
            <a:pPr algn="ctr"/>
            <a:r>
              <a:rPr lang="pl-PL" dirty="0"/>
              <a:t>naturalnego.</a:t>
            </a:r>
          </a:p>
          <a:p>
            <a:pPr algn="ctr"/>
            <a:endParaRPr lang="pl-PL" dirty="0"/>
          </a:p>
        </p:txBody>
      </p:sp>
      <p:sp>
        <p:nvSpPr>
          <p:cNvPr id="8" name="pole tekstowe 7"/>
          <p:cNvSpPr txBox="1"/>
          <p:nvPr/>
        </p:nvSpPr>
        <p:spPr>
          <a:xfrm>
            <a:off x="395536" y="5286399"/>
            <a:ext cx="8280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dirty="0">
                <a:solidFill>
                  <a:schemeClr val="accent4">
                    <a:lumMod val="75000"/>
                  </a:schemeClr>
                </a:solidFill>
              </a:rPr>
              <a:t>Dlatego</a:t>
            </a:r>
            <a:r>
              <a:rPr lang="pl-PL" sz="2400" dirty="0"/>
              <a:t>  </a:t>
            </a:r>
            <a:r>
              <a:rPr lang="pl-PL" sz="2400" dirty="0">
                <a:solidFill>
                  <a:srgbClr val="FFFF00"/>
                </a:solidFill>
              </a:rPr>
              <a:t>Segregujmy</a:t>
            </a:r>
            <a:r>
              <a:rPr lang="pl-PL" sz="2400" dirty="0"/>
              <a:t> </a:t>
            </a:r>
            <a:r>
              <a:rPr lang="pl-PL" sz="2400" dirty="0">
                <a:solidFill>
                  <a:srgbClr val="3333FF"/>
                </a:solidFill>
              </a:rPr>
              <a:t>Odpady</a:t>
            </a:r>
            <a:r>
              <a:rPr lang="pl-PL" sz="2400" dirty="0"/>
              <a:t>  !!! </a:t>
            </a:r>
          </a:p>
        </p:txBody>
      </p:sp>
      <p:pic>
        <p:nvPicPr>
          <p:cNvPr id="10" name="Obraz 9">
            <a:extLst>
              <a:ext uri="{FF2B5EF4-FFF2-40B4-BE49-F238E27FC236}">
                <a16:creationId xmlns:a16="http://schemas.microsoft.com/office/drawing/2014/main" xmlns="" id="{F7C81D1C-EA1E-4E57-9F31-CBC72BA4E29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5603" y="6043090"/>
            <a:ext cx="1331641" cy="76245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5"/>
          <p:cNvSpPr>
            <a:spLocks noGrp="1"/>
          </p:cNvSpPr>
          <p:nvPr>
            <p:ph type="title"/>
          </p:nvPr>
        </p:nvSpPr>
        <p:spPr>
          <a:xfrm>
            <a:off x="600075" y="91321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pl-PL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b="1" dirty="0">
                <a:latin typeface="Times New Roman" pitchFamily="18" charset="0"/>
                <a:cs typeface="Times New Roman" pitchFamily="18" charset="0"/>
              </a:rPr>
            </a:br>
            <a:r>
              <a:rPr lang="pl-PL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NASZ KOSZ – nasze odpady</a:t>
            </a:r>
            <a:r>
              <a:rPr lang="pl-PL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pl-PL" i="1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4857760"/>
            <a:ext cx="8229600" cy="1379528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endParaRPr lang="pl-PL" sz="2400" dirty="0">
              <a:solidFill>
                <a:srgbClr val="3333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pl-PL" sz="2400" dirty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pl-PL" sz="2400" i="1" dirty="0">
                <a:latin typeface="Times New Roman" pitchFamily="18" charset="0"/>
                <a:cs typeface="Times New Roman" pitchFamily="18" charset="0"/>
              </a:rPr>
              <a:t>Czy tak powinien wyglądać  kosz w naszym domu ???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pl-PL" sz="2400" i="1" dirty="0">
                <a:latin typeface="Times New Roman" pitchFamily="18" charset="0"/>
                <a:cs typeface="Times New Roman" pitchFamily="18" charset="0"/>
              </a:rPr>
              <a:t>                                  NIE ? A WIĘC JAK ?</a:t>
            </a:r>
          </a:p>
          <a:p>
            <a:pPr>
              <a:lnSpc>
                <a:spcPct val="90000"/>
              </a:lnSpc>
              <a:buNone/>
            </a:pPr>
            <a:endParaRPr lang="pl-PL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buNone/>
            </a:pPr>
            <a:endParaRPr lang="pl-PL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Obraz 4" descr="depositphotos_36977035-stock-photo-full-wastebaske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60296" y="1352172"/>
            <a:ext cx="2926150" cy="4000504"/>
          </a:xfrm>
          <a:prstGeom prst="rect">
            <a:avLst/>
          </a:prstGeom>
        </p:spPr>
      </p:pic>
      <p:sp>
        <p:nvSpPr>
          <p:cNvPr id="7" name="pole tekstowe 6"/>
          <p:cNvSpPr txBox="1"/>
          <p:nvPr/>
        </p:nvSpPr>
        <p:spPr>
          <a:xfrm>
            <a:off x="785786" y="3159367"/>
            <a:ext cx="2074510" cy="369332"/>
          </a:xfrm>
          <a:prstGeom prst="rect">
            <a:avLst/>
          </a:prstGeom>
          <a:gradFill>
            <a:gsLst>
              <a:gs pos="0">
                <a:schemeClr val="accent2">
                  <a:tint val="98000"/>
                  <a:shade val="25000"/>
                  <a:satMod val="250000"/>
                </a:schemeClr>
              </a:gs>
              <a:gs pos="35000">
                <a:schemeClr val="accent2">
                  <a:tint val="86000"/>
                  <a:satMod val="115000"/>
                </a:schemeClr>
              </a:gs>
              <a:gs pos="100000">
                <a:schemeClr val="accent2">
                  <a:tint val="50000"/>
                  <a:satMod val="150000"/>
                </a:schemeClr>
              </a:gs>
            </a:gsLst>
          </a:gra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l-PL" dirty="0">
                <a:solidFill>
                  <a:schemeClr val="bg1"/>
                </a:solidFill>
              </a:rPr>
              <a:t>Papier</a:t>
            </a:r>
          </a:p>
        </p:txBody>
      </p:sp>
      <p:sp>
        <p:nvSpPr>
          <p:cNvPr id="8" name="pole tekstowe 7"/>
          <p:cNvSpPr txBox="1"/>
          <p:nvPr/>
        </p:nvSpPr>
        <p:spPr>
          <a:xfrm>
            <a:off x="7243754" y="2125840"/>
            <a:ext cx="1428760" cy="369332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l-PL" dirty="0">
                <a:solidFill>
                  <a:schemeClr val="bg1"/>
                </a:solidFill>
              </a:rPr>
              <a:t>Szkło</a:t>
            </a:r>
          </a:p>
        </p:txBody>
      </p:sp>
      <p:sp>
        <p:nvSpPr>
          <p:cNvPr id="9" name="pole tekstowe 8"/>
          <p:cNvSpPr txBox="1"/>
          <p:nvPr/>
        </p:nvSpPr>
        <p:spPr>
          <a:xfrm>
            <a:off x="769555" y="1767860"/>
            <a:ext cx="2074510" cy="646331"/>
          </a:xfrm>
          <a:prstGeom prst="rect">
            <a:avLst/>
          </a:prstGeom>
          <a:gradFill>
            <a:gsLst>
              <a:gs pos="13000">
                <a:srgbClr val="FAFD20"/>
              </a:gs>
              <a:gs pos="0">
                <a:srgbClr val="F3F94F"/>
              </a:gs>
              <a:gs pos="0">
                <a:srgbClr val="FFFF00"/>
              </a:gs>
              <a:gs pos="0">
                <a:schemeClr val="accent6">
                  <a:tint val="44000"/>
                  <a:satMod val="165000"/>
                </a:schemeClr>
              </a:gs>
              <a:gs pos="93000">
                <a:schemeClr val="accent6">
                  <a:tint val="15000"/>
                  <a:satMod val="165000"/>
                </a:schemeClr>
              </a:gs>
              <a:gs pos="100000">
                <a:schemeClr val="accent6">
                  <a:tint val="5000"/>
                  <a:satMod val="250000"/>
                </a:schemeClr>
              </a:gs>
            </a:gsLst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l-PL" dirty="0"/>
              <a:t>Tworzywo sztuczne - plastik</a:t>
            </a:r>
          </a:p>
        </p:txBody>
      </p:sp>
      <p:sp>
        <p:nvSpPr>
          <p:cNvPr id="10" name="pole tekstowe 9"/>
          <p:cNvSpPr txBox="1"/>
          <p:nvPr/>
        </p:nvSpPr>
        <p:spPr>
          <a:xfrm>
            <a:off x="7000892" y="3857628"/>
            <a:ext cx="1500198" cy="369332"/>
          </a:xfrm>
          <a:prstGeom prst="rect">
            <a:avLst/>
          </a:prstGeom>
          <a:gradFill>
            <a:gsLst>
              <a:gs pos="0">
                <a:srgbClr val="FF0000"/>
              </a:gs>
              <a:gs pos="95000">
                <a:schemeClr val="accent6">
                  <a:tint val="44000"/>
                  <a:satMod val="165000"/>
                </a:schemeClr>
              </a:gs>
              <a:gs pos="93000">
                <a:schemeClr val="accent6">
                  <a:tint val="15000"/>
                  <a:satMod val="165000"/>
                </a:schemeClr>
              </a:gs>
              <a:gs pos="100000">
                <a:schemeClr val="accent6">
                  <a:tint val="5000"/>
                  <a:satMod val="250000"/>
                </a:schemeClr>
              </a:gs>
            </a:gsLst>
            <a:path path="circle">
              <a:fillToRect l="50000" t="130000" r="50000" b="-30000"/>
            </a:path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l-PL" dirty="0">
                <a:solidFill>
                  <a:schemeClr val="bg1"/>
                </a:solidFill>
              </a:rPr>
              <a:t>Metal</a:t>
            </a:r>
          </a:p>
        </p:txBody>
      </p:sp>
      <p:cxnSp>
        <p:nvCxnSpPr>
          <p:cNvPr id="12" name="Łącznik prosty ze strzałką 11"/>
          <p:cNvCxnSpPr>
            <a:cxnSpLocks/>
            <a:stCxn id="9" idx="3"/>
          </p:cNvCxnSpPr>
          <p:nvPr/>
        </p:nvCxnSpPr>
        <p:spPr>
          <a:xfrm>
            <a:off x="2844065" y="2141847"/>
            <a:ext cx="711572" cy="26895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Łącznik prosty ze strzałką 14"/>
          <p:cNvCxnSpPr>
            <a:cxnSpLocks/>
            <a:stCxn id="7" idx="3"/>
          </p:cNvCxnSpPr>
          <p:nvPr/>
        </p:nvCxnSpPr>
        <p:spPr>
          <a:xfrm>
            <a:off x="2860296" y="3244660"/>
            <a:ext cx="1139532" cy="575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Łącznik prosty ze strzałką 17"/>
          <p:cNvCxnSpPr>
            <a:stCxn id="8" idx="1"/>
          </p:cNvCxnSpPr>
          <p:nvPr/>
        </p:nvCxnSpPr>
        <p:spPr>
          <a:xfrm rot="10800000" flipV="1">
            <a:off x="4529110" y="2310506"/>
            <a:ext cx="2714644" cy="24396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Łącznik prosty ze strzałką 20"/>
          <p:cNvCxnSpPr>
            <a:stCxn id="10" idx="1"/>
          </p:cNvCxnSpPr>
          <p:nvPr/>
        </p:nvCxnSpPr>
        <p:spPr>
          <a:xfrm rot="10800000">
            <a:off x="4714876" y="3214686"/>
            <a:ext cx="2286016" cy="8276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Obraz 22">
            <a:extLst>
              <a:ext uri="{FF2B5EF4-FFF2-40B4-BE49-F238E27FC236}">
                <a16:creationId xmlns:a16="http://schemas.microsoft.com/office/drawing/2014/main" xmlns="" id="{07E128BF-20A5-4DEF-A082-49BF0755776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5603" y="6043090"/>
            <a:ext cx="1331641" cy="76245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/>
      <p:bldP spid="7" grpId="0" animBg="1"/>
      <p:bldP spid="8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55650" y="2000240"/>
            <a:ext cx="7561263" cy="3638560"/>
          </a:xfrm>
        </p:spPr>
        <p:txBody>
          <a:bodyPr/>
          <a:lstStyle/>
          <a:p>
            <a:pPr>
              <a:lnSpc>
                <a:spcPct val="80000"/>
              </a:lnSpc>
            </a:pPr>
            <a:endParaRPr lang="pl-PL" sz="2800" b="1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80000"/>
              </a:lnSpc>
            </a:pPr>
            <a:r>
              <a:rPr lang="pl-PL" sz="2800" b="1" dirty="0">
                <a:latin typeface="Times New Roman" pitchFamily="18" charset="0"/>
                <a:cs typeface="Times New Roman" pitchFamily="18" charset="0"/>
              </a:rPr>
              <a:t>W XXI wieku w większości naszych domów nasze kosze lub pojemniki wyglądają tak …</a:t>
            </a:r>
          </a:p>
          <a:p>
            <a:pPr algn="ctr">
              <a:lnSpc>
                <a:spcPct val="80000"/>
              </a:lnSpc>
            </a:pPr>
            <a:endParaRPr lang="pl-PL" sz="2800" b="1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80000"/>
              </a:lnSpc>
            </a:pPr>
            <a:endParaRPr lang="pl-PL" sz="28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48695001"/>
              </p:ext>
            </p:extLst>
          </p:nvPr>
        </p:nvGraphicFramePr>
        <p:xfrm>
          <a:off x="642910" y="357167"/>
          <a:ext cx="7772400" cy="11996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Obraz 5" descr="c01f1b04f1671b4e41a9e02bbc613e16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051720" y="3219482"/>
            <a:ext cx="4649370" cy="3288098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xmlns="" id="{3AD51F5A-5719-450F-B366-4F0D90F09F6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5603" y="6043090"/>
            <a:ext cx="1331641" cy="76245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pl-PL"/>
          </a:p>
        </p:txBody>
      </p:sp>
      <p:sp>
        <p:nvSpPr>
          <p:cNvPr id="11271" name="Rectangle 7"/>
          <p:cNvSpPr>
            <a:spLocks noChangeArrowheads="1"/>
          </p:cNvSpPr>
          <p:nvPr/>
        </p:nvSpPr>
        <p:spPr bwMode="auto">
          <a:xfrm>
            <a:off x="0" y="1628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pl-PL"/>
          </a:p>
        </p:txBody>
      </p:sp>
      <p:sp>
        <p:nvSpPr>
          <p:cNvPr id="7" name="pole tekstowe 6"/>
          <p:cNvSpPr txBox="1"/>
          <p:nvPr/>
        </p:nvSpPr>
        <p:spPr>
          <a:xfrm>
            <a:off x="1428728" y="834078"/>
            <a:ext cx="6286544" cy="523220"/>
          </a:xfrm>
          <a:prstGeom prst="rect">
            <a:avLst/>
          </a:prstGeom>
          <a:noFill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3333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Odpad w koszu i co dalej … ???</a:t>
            </a:r>
          </a:p>
        </p:txBody>
      </p:sp>
      <p:sp>
        <p:nvSpPr>
          <p:cNvPr id="9" name="pole tekstowe 8"/>
          <p:cNvSpPr txBox="1"/>
          <p:nvPr/>
        </p:nvSpPr>
        <p:spPr>
          <a:xfrm>
            <a:off x="1000100" y="5214950"/>
            <a:ext cx="73581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Zabierane z posesji specjalistycznym samochodem – śmieciarką, transportowane są do … </a:t>
            </a:r>
          </a:p>
        </p:txBody>
      </p:sp>
      <p:cxnSp>
        <p:nvCxnSpPr>
          <p:cNvPr id="11" name="Łącznik prosty ze strzałką 10"/>
          <p:cNvCxnSpPr>
            <a:cxnSpLocks/>
          </p:cNvCxnSpPr>
          <p:nvPr/>
        </p:nvCxnSpPr>
        <p:spPr>
          <a:xfrm>
            <a:off x="3923928" y="5801228"/>
            <a:ext cx="2016224" cy="222694"/>
          </a:xfrm>
          <a:prstGeom prst="straightConnector1">
            <a:avLst/>
          </a:prstGeom>
          <a:ln>
            <a:solidFill>
              <a:srgbClr val="3333FF"/>
            </a:solidFill>
            <a:tailEnd type="arrow"/>
          </a:ln>
          <a:effectLst>
            <a:glow rad="101600">
              <a:srgbClr val="FFC000">
                <a:alpha val="40000"/>
              </a:srgbClr>
            </a:glow>
            <a:outerShdw blurRad="57150" dist="38100" dir="5400000" algn="ctr" rotWithShape="0">
              <a:srgbClr val="3333FF">
                <a:alpha val="48000"/>
              </a:srgbClr>
            </a:outerShdw>
          </a:effectLst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13" name="Obraz 12">
            <a:extLst>
              <a:ext uri="{FF2B5EF4-FFF2-40B4-BE49-F238E27FC236}">
                <a16:creationId xmlns:a16="http://schemas.microsoft.com/office/drawing/2014/main" xmlns="" id="{7FFD569F-B73E-4E81-896F-0E2C9F79D65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5603" y="6043090"/>
            <a:ext cx="1331641" cy="762451"/>
          </a:xfrm>
          <a:prstGeom prst="rect">
            <a:avLst/>
          </a:prstGeom>
        </p:spPr>
      </p:pic>
      <p:pic>
        <p:nvPicPr>
          <p:cNvPr id="1026" name="Picture 2" descr="Znalezione obrazy dla zapytania zbiórka odpadów">
            <a:extLst>
              <a:ext uri="{FF2B5EF4-FFF2-40B4-BE49-F238E27FC236}">
                <a16:creationId xmlns:a16="http://schemas.microsoft.com/office/drawing/2014/main" xmlns="" id="{41F6969C-2A4D-4085-B390-89BADD6E21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571396"/>
            <a:ext cx="5202317" cy="3313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Obraz 13">
            <a:extLst>
              <a:ext uri="{FF2B5EF4-FFF2-40B4-BE49-F238E27FC236}">
                <a16:creationId xmlns:a16="http://schemas.microsoft.com/office/drawing/2014/main" xmlns="" id="{77B099FC-CE40-447E-B225-3F942D8B2E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64088" y="3429000"/>
            <a:ext cx="576064" cy="60489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4081613450"/>
              </p:ext>
            </p:extLst>
          </p:nvPr>
        </p:nvGraphicFramePr>
        <p:xfrm>
          <a:off x="714348" y="214290"/>
          <a:ext cx="7772400" cy="14700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pole tekstowe 6"/>
          <p:cNvSpPr txBox="1"/>
          <p:nvPr/>
        </p:nvSpPr>
        <p:spPr>
          <a:xfrm>
            <a:off x="1403648" y="1988840"/>
            <a:ext cx="1928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/>
              <a:t>WAGA</a:t>
            </a:r>
          </a:p>
        </p:txBody>
      </p:sp>
      <p:pic>
        <p:nvPicPr>
          <p:cNvPr id="11" name="Obraz 10" descr="Hala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803083" y="2492897"/>
            <a:ext cx="4155824" cy="252028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13" name="pole tekstowe 12"/>
          <p:cNvSpPr txBox="1"/>
          <p:nvPr/>
        </p:nvSpPr>
        <p:spPr>
          <a:xfrm>
            <a:off x="5580112" y="1988840"/>
            <a:ext cx="1928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/>
              <a:t>HALA PRZYJĘĆ</a:t>
            </a:r>
          </a:p>
        </p:txBody>
      </p:sp>
      <p:pic>
        <p:nvPicPr>
          <p:cNvPr id="14" name="Obraz 13" descr="DSC_0085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79512" y="2501897"/>
            <a:ext cx="4464496" cy="251127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5" name="pole tekstowe 14"/>
          <p:cNvSpPr txBox="1"/>
          <p:nvPr/>
        </p:nvSpPr>
        <p:spPr>
          <a:xfrm>
            <a:off x="467544" y="5085184"/>
            <a:ext cx="3888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/>
              <a:t>Co przywieziemy to ważymy</a:t>
            </a:r>
          </a:p>
        </p:txBody>
      </p:sp>
      <p:sp>
        <p:nvSpPr>
          <p:cNvPr id="16" name="pole tekstowe 15"/>
          <p:cNvSpPr txBox="1"/>
          <p:nvPr/>
        </p:nvSpPr>
        <p:spPr>
          <a:xfrm>
            <a:off x="4932040" y="5157192"/>
            <a:ext cx="36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/>
              <a:t>Tutaj następuje rozładunek śmieciarek</a:t>
            </a: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xmlns="" id="{FE7BE03D-D6FC-48C9-A0FE-6B67767E8303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8938" y="6069049"/>
            <a:ext cx="1305953" cy="67828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03648" y="476672"/>
            <a:ext cx="6400800" cy="576262"/>
          </a:xfrm>
        </p:spPr>
        <p:txBody>
          <a:bodyPr/>
          <a:lstStyle/>
          <a:p>
            <a:pPr algn="ctr">
              <a:lnSpc>
                <a:spcPct val="90000"/>
              </a:lnSpc>
            </a:pPr>
            <a:r>
              <a:rPr lang="pl-PL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PRZETWARZANIE  ODPADÓW W MBP</a:t>
            </a:r>
            <a:endParaRPr lang="pl-PL" dirty="0"/>
          </a:p>
          <a:p>
            <a:pPr>
              <a:lnSpc>
                <a:spcPct val="90000"/>
              </a:lnSpc>
            </a:pPr>
            <a:endParaRPr lang="pl-PL" dirty="0"/>
          </a:p>
        </p:txBody>
      </p:sp>
      <p:pic>
        <p:nvPicPr>
          <p:cNvPr id="5" name="Obraz 4" descr="DSC0056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1916832"/>
            <a:ext cx="2664296" cy="1998222"/>
          </a:xfrm>
          <a:prstGeom prst="rect">
            <a:avLst/>
          </a:prstGeom>
        </p:spPr>
      </p:pic>
      <p:sp>
        <p:nvSpPr>
          <p:cNvPr id="7" name="pole tekstowe 6"/>
          <p:cNvSpPr txBox="1"/>
          <p:nvPr/>
        </p:nvSpPr>
        <p:spPr>
          <a:xfrm>
            <a:off x="323528" y="1268760"/>
            <a:ext cx="29523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/>
              <a:t>Sprzęt pracujący na Hali Przyjęcia Odpadów</a:t>
            </a:r>
          </a:p>
        </p:txBody>
      </p:sp>
      <p:sp>
        <p:nvSpPr>
          <p:cNvPr id="8" name="pole tekstowe 7"/>
          <p:cNvSpPr txBox="1"/>
          <p:nvPr/>
        </p:nvSpPr>
        <p:spPr>
          <a:xfrm>
            <a:off x="467544" y="3933056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Ładowarka chwytakowa</a:t>
            </a:r>
          </a:p>
        </p:txBody>
      </p:sp>
      <p:pic>
        <p:nvPicPr>
          <p:cNvPr id="9" name="Obraz 8" descr="DSC0040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5536" y="4293096"/>
            <a:ext cx="2747797" cy="2060847"/>
          </a:xfrm>
          <a:prstGeom prst="rect">
            <a:avLst/>
          </a:prstGeom>
        </p:spPr>
      </p:pic>
      <p:sp>
        <p:nvSpPr>
          <p:cNvPr id="10" name="pole tekstowe 9"/>
          <p:cNvSpPr txBox="1"/>
          <p:nvPr/>
        </p:nvSpPr>
        <p:spPr>
          <a:xfrm>
            <a:off x="395536" y="6381328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Ładowarka teleskopowa</a:t>
            </a:r>
          </a:p>
        </p:txBody>
      </p:sp>
      <p:sp>
        <p:nvSpPr>
          <p:cNvPr id="11" name="pole tekstowe 10"/>
          <p:cNvSpPr txBox="1"/>
          <p:nvPr/>
        </p:nvSpPr>
        <p:spPr>
          <a:xfrm>
            <a:off x="4283968" y="1628800"/>
            <a:ext cx="41764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/>
              <a:t>Załadunek odpadów do pierwszego urządzenia na instalacji MBP</a:t>
            </a:r>
          </a:p>
        </p:txBody>
      </p:sp>
      <p:sp>
        <p:nvSpPr>
          <p:cNvPr id="13" name="pole tekstowe 12"/>
          <p:cNvSpPr txBox="1"/>
          <p:nvPr/>
        </p:nvSpPr>
        <p:spPr>
          <a:xfrm>
            <a:off x="4211960" y="5445224"/>
            <a:ext cx="4032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/>
              <a:t>Rozrywarka worków</a:t>
            </a:r>
          </a:p>
        </p:txBody>
      </p:sp>
      <p:pic>
        <p:nvPicPr>
          <p:cNvPr id="20" name="Obraz 19" descr="DSC0057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427984" y="2420888"/>
            <a:ext cx="3851920" cy="2888939"/>
          </a:xfrm>
          <a:prstGeom prst="rect">
            <a:avLst/>
          </a:prstGeom>
        </p:spPr>
      </p:pic>
      <p:cxnSp>
        <p:nvCxnSpPr>
          <p:cNvPr id="15" name="Łącznik łamany 14"/>
          <p:cNvCxnSpPr/>
          <p:nvPr/>
        </p:nvCxnSpPr>
        <p:spPr>
          <a:xfrm rot="16200000" flipV="1">
            <a:off x="6372200" y="4365104"/>
            <a:ext cx="1584176" cy="1008112"/>
          </a:xfrm>
          <a:prstGeom prst="bentConnector3">
            <a:avLst>
              <a:gd name="adj1" fmla="val 129847"/>
            </a:avLst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Łącznik prosty 21"/>
          <p:cNvCxnSpPr/>
          <p:nvPr/>
        </p:nvCxnSpPr>
        <p:spPr>
          <a:xfrm flipH="1">
            <a:off x="7308304" y="5661248"/>
            <a:ext cx="360040" cy="0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Obraz 2">
            <a:extLst>
              <a:ext uri="{FF2B5EF4-FFF2-40B4-BE49-F238E27FC236}">
                <a16:creationId xmlns:a16="http://schemas.microsoft.com/office/drawing/2014/main" xmlns="" id="{7391672D-1F78-470A-B495-7046D3F9888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8324" y="6021288"/>
            <a:ext cx="1348379" cy="75534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84194" y="480439"/>
            <a:ext cx="7575611" cy="598132"/>
          </a:xfrm>
        </p:spPr>
        <p:txBody>
          <a:bodyPr>
            <a:normAutofit fontScale="92500"/>
          </a:bodyPr>
          <a:lstStyle/>
          <a:p>
            <a:pPr>
              <a:lnSpc>
                <a:spcPct val="80000"/>
              </a:lnSpc>
            </a:pPr>
            <a:r>
              <a:rPr lang="pl-PL" sz="2800" dirty="0"/>
              <a:t>NAJWIĘKSZE URZĄDZNIE NA INSTALACJI MBP</a:t>
            </a:r>
          </a:p>
        </p:txBody>
      </p:sp>
      <p:sp>
        <p:nvSpPr>
          <p:cNvPr id="6" name="pole tekstowe 5"/>
          <p:cNvSpPr txBox="1"/>
          <p:nvPr/>
        </p:nvSpPr>
        <p:spPr>
          <a:xfrm>
            <a:off x="2123728" y="1242890"/>
            <a:ext cx="4896544" cy="369332"/>
          </a:xfrm>
          <a:prstGeom prst="rect">
            <a:avLst/>
          </a:prstGeom>
          <a:gradFill>
            <a:gsLst>
              <a:gs pos="91000">
                <a:srgbClr val="0070C0"/>
              </a:gs>
              <a:gs pos="100000">
                <a:schemeClr val="accent3">
                  <a:tint val="86000"/>
                  <a:satMod val="115000"/>
                </a:schemeClr>
              </a:gs>
              <a:gs pos="100000">
                <a:schemeClr val="accent3">
                  <a:tint val="50000"/>
                  <a:satMod val="150000"/>
                </a:schemeClr>
              </a:gs>
            </a:gsLst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l-PL" dirty="0">
                <a:solidFill>
                  <a:schemeClr val="tx1"/>
                </a:solidFill>
              </a:rPr>
              <a:t>Sito bębnowe do przesiewania odpadów </a:t>
            </a:r>
          </a:p>
        </p:txBody>
      </p:sp>
      <p:pic>
        <p:nvPicPr>
          <p:cNvPr id="8" name="Obraz 7" descr="DSC0042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9508" y="2348880"/>
            <a:ext cx="4248470" cy="318635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9" name="pole tekstowe 8"/>
          <p:cNvSpPr txBox="1"/>
          <p:nvPr/>
        </p:nvSpPr>
        <p:spPr>
          <a:xfrm>
            <a:off x="4931535" y="5573898"/>
            <a:ext cx="3744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/>
              <a:t>OD WEWNĄTRZ</a:t>
            </a:r>
          </a:p>
        </p:txBody>
      </p:sp>
      <p:sp>
        <p:nvSpPr>
          <p:cNvPr id="10" name="pole tekstowe 9"/>
          <p:cNvSpPr txBox="1"/>
          <p:nvPr/>
        </p:nvSpPr>
        <p:spPr>
          <a:xfrm>
            <a:off x="647564" y="2164214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/>
              <a:t>WIDOK Z ZEWNĄTRZ</a:t>
            </a:r>
          </a:p>
        </p:txBody>
      </p:sp>
      <p:pic>
        <p:nvPicPr>
          <p:cNvPr id="11" name="Obraz 10" descr="DSC0041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2618255"/>
            <a:ext cx="4248472" cy="318635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xmlns="" id="{2667FAB9-6C3D-4941-B06D-8CF514A1484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5603" y="6043090"/>
            <a:ext cx="1331641" cy="76245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32656"/>
            <a:ext cx="6400800" cy="5306144"/>
          </a:xfrm>
        </p:spPr>
        <p:txBody>
          <a:bodyPr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pPr algn="ctr"/>
            <a:r>
              <a:rPr lang="pl-PL" b="1" dirty="0">
                <a:ln/>
                <a:solidFill>
                  <a:schemeClr val="accent5">
                    <a:tint val="50000"/>
                    <a:satMod val="180000"/>
                  </a:schemeClr>
                </a:solidFill>
              </a:rPr>
              <a:t>NAJBARDZIEJ POMOCNE URZĄDZENIA</a:t>
            </a:r>
          </a:p>
        </p:txBody>
      </p:sp>
      <p:sp>
        <p:nvSpPr>
          <p:cNvPr id="6" name="pole tekstowe 5"/>
          <p:cNvSpPr txBox="1"/>
          <p:nvPr/>
        </p:nvSpPr>
        <p:spPr>
          <a:xfrm>
            <a:off x="2843808" y="1268760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/>
              <a:t>SEPARATORY OPTYCZNE</a:t>
            </a:r>
          </a:p>
        </p:txBody>
      </p:sp>
      <p:pic>
        <p:nvPicPr>
          <p:cNvPr id="7" name="Obraz 6" descr="DSC0082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2348880"/>
            <a:ext cx="3899925" cy="2924944"/>
          </a:xfrm>
          <a:prstGeom prst="rect">
            <a:avLst/>
          </a:prstGeom>
        </p:spPr>
      </p:pic>
      <p:cxnSp>
        <p:nvCxnSpPr>
          <p:cNvPr id="9" name="Łącznik łamany 8"/>
          <p:cNvCxnSpPr/>
          <p:nvPr/>
        </p:nvCxnSpPr>
        <p:spPr>
          <a:xfrm rot="5400000">
            <a:off x="2087724" y="1808820"/>
            <a:ext cx="1440160" cy="648072"/>
          </a:xfrm>
          <a:prstGeom prst="bentConnector3">
            <a:avLst>
              <a:gd name="adj1" fmla="val 50000"/>
            </a:avLst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Łącznik łamany 10"/>
          <p:cNvCxnSpPr/>
          <p:nvPr/>
        </p:nvCxnSpPr>
        <p:spPr>
          <a:xfrm rot="10800000" flipV="1">
            <a:off x="683568" y="1412776"/>
            <a:ext cx="2448272" cy="2304256"/>
          </a:xfrm>
          <a:prstGeom prst="bentConnector3">
            <a:avLst>
              <a:gd name="adj1" fmla="val 50000"/>
            </a:avLst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ole tekstowe 11"/>
          <p:cNvSpPr txBox="1"/>
          <p:nvPr/>
        </p:nvSpPr>
        <p:spPr>
          <a:xfrm>
            <a:off x="4355976" y="2132856"/>
            <a:ext cx="4464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Urządzenie nie duże, a możliwości wielkie</a:t>
            </a:r>
          </a:p>
        </p:txBody>
      </p:sp>
      <p:pic>
        <p:nvPicPr>
          <p:cNvPr id="13" name="Obraz 12" descr="10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2564904"/>
            <a:ext cx="1800200" cy="2710413"/>
          </a:xfrm>
          <a:prstGeom prst="rect">
            <a:avLst/>
          </a:prstGeom>
        </p:spPr>
      </p:pic>
      <p:cxnSp>
        <p:nvCxnSpPr>
          <p:cNvPr id="21" name="Łącznik prosty 20"/>
          <p:cNvCxnSpPr/>
          <p:nvPr/>
        </p:nvCxnSpPr>
        <p:spPr>
          <a:xfrm>
            <a:off x="3131840" y="1412776"/>
            <a:ext cx="288032" cy="0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Obraz 23" descr="DSC00588.JPG"/>
          <p:cNvPicPr>
            <a:picLocks noChangeAspect="1"/>
          </p:cNvPicPr>
          <p:nvPr/>
        </p:nvPicPr>
        <p:blipFill>
          <a:blip r:embed="rId4" cstate="print"/>
          <a:srcRect l="22917" b="12580"/>
          <a:stretch>
            <a:fillRect/>
          </a:stretch>
        </p:blipFill>
        <p:spPr>
          <a:xfrm>
            <a:off x="6516216" y="2564904"/>
            <a:ext cx="2143021" cy="2736303"/>
          </a:xfrm>
          <a:prstGeom prst="rect">
            <a:avLst/>
          </a:prstGeom>
        </p:spPr>
      </p:pic>
      <p:sp>
        <p:nvSpPr>
          <p:cNvPr id="25" name="pole tekstowe 24"/>
          <p:cNvSpPr txBox="1"/>
          <p:nvPr/>
        </p:nvSpPr>
        <p:spPr>
          <a:xfrm>
            <a:off x="323528" y="5373216"/>
            <a:ext cx="856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/>
              <a:t>Pozwala automatycznie wydzielić np. tworzywo sztuczne, papier, folie, PET itp.. ze strumienia wszystkich odpadów.</a:t>
            </a:r>
          </a:p>
        </p:txBody>
      </p:sp>
      <p:pic>
        <p:nvPicPr>
          <p:cNvPr id="14" name="Obraz 13">
            <a:extLst>
              <a:ext uri="{FF2B5EF4-FFF2-40B4-BE49-F238E27FC236}">
                <a16:creationId xmlns:a16="http://schemas.microsoft.com/office/drawing/2014/main" xmlns="" id="{5036232D-CA2E-47D4-B191-47F2FA3C589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5603" y="6043090"/>
            <a:ext cx="1331641" cy="76245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rzepływ">
  <a:themeElements>
    <a:clrScheme name="Przepły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Przepły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rzepły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891</TotalTime>
  <Words>451</Words>
  <Application>Microsoft Office PowerPoint</Application>
  <PresentationFormat>Pokaz na ekranie (4:3)</PresentationFormat>
  <Paragraphs>87</Paragraphs>
  <Slides>20</Slides>
  <Notes>4</Notes>
  <HiddenSlides>0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20</vt:i4>
      </vt:variant>
    </vt:vector>
  </HeadingPairs>
  <TitlesOfParts>
    <vt:vector size="27" baseType="lpstr">
      <vt:lpstr>Arial</vt:lpstr>
      <vt:lpstr>Calibri</vt:lpstr>
      <vt:lpstr>Constantia</vt:lpstr>
      <vt:lpstr>Times New Roman</vt:lpstr>
      <vt:lpstr>Wingdings</vt:lpstr>
      <vt:lpstr>Wingdings 2</vt:lpstr>
      <vt:lpstr>Przepływ</vt:lpstr>
      <vt:lpstr>Prezentacja programu PowerPoint</vt:lpstr>
      <vt:lpstr>        Co to są odpady i skąd się biorą? </vt:lpstr>
      <vt:lpstr> NASZ KOSZ – nasze odpady 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>Ministerstwo Edukacji Narodowej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user</dc:creator>
  <cp:lastModifiedBy>Basia Górska</cp:lastModifiedBy>
  <cp:revision>80</cp:revision>
  <dcterms:created xsi:type="dcterms:W3CDTF">2009-04-01T21:12:09Z</dcterms:created>
  <dcterms:modified xsi:type="dcterms:W3CDTF">2018-12-18T10:36:22Z</dcterms:modified>
</cp:coreProperties>
</file>